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g8jPWSn+753qvxI6NZbKkEC/3C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1E4EE08-2FC2-4CBA-B464-09B2059A1FF1}">
  <a:tblStyle styleId="{81E4EE08-2FC2-4CBA-B464-09B2059A1FF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/>
              <a:t>(Lucas) : Hola nos presentamos somos un grupo de estudiantes de la Universidad Nacional de la Matanza.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AR"/>
            </a:b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(Rober) : Simple, mediante el uso de la cámara del celular y la inteligencia artificial de nuestra app se identifica el objeto que tenemos </a:t>
            </a:r>
            <a:r>
              <a:rPr lang="es-AR"/>
              <a:t>enfrente</a:t>
            </a: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AR"/>
            </a:br>
            <a:br>
              <a:rPr lang="es-AR"/>
            </a:br>
            <a:endParaRPr/>
          </a:p>
        </p:txBody>
      </p:sp>
      <p:sp>
        <p:nvSpPr>
          <p:cNvPr id="209" name="Google Shape;20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/>
              <a:t>(Rober) : </a:t>
            </a: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Inmediatamente la app nos muestra los resultados de las posibles transformaciones para este objeto. Seleccionamos 1 de la lista...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AR"/>
            </a:br>
            <a:br>
              <a:rPr lang="es-AR"/>
            </a:br>
            <a:endParaRPr/>
          </a:p>
        </p:txBody>
      </p:sp>
      <p:sp>
        <p:nvSpPr>
          <p:cNvPr id="219" name="Google Shape;21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(Rober) ...y la app pasa a mostrarnos una guía con fotos, de los pasos a seguir para llegar a la transformación.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 se acompaña con imágenes de otras redes sociales como Pinterest y videos de YouTube para tener una mayor disponibilidad de ideas.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finalizado, el usuario puede participar comentando cómo fue su experiencia , puntuarla, y compartir su transformación con otros usuarios.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AR"/>
            </a:br>
            <a:br>
              <a:rPr lang="es-AR"/>
            </a:br>
            <a:br>
              <a:rPr lang="es-AR"/>
            </a:br>
            <a:endParaRPr/>
          </a:p>
        </p:txBody>
      </p:sp>
      <p:sp>
        <p:nvSpPr>
          <p:cNvPr id="234" name="Google Shape;23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(Rober) : Ahora...cuales son los beneficios que se obtienen...</a:t>
            </a:r>
            <a:endParaRPr b="0"/>
          </a:p>
        </p:txBody>
      </p:sp>
      <p:sp>
        <p:nvSpPr>
          <p:cNvPr id="246" name="Google Shape;24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(Rober) : </a:t>
            </a: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Bien, para los usuario son: un aporte a la economía doméstica ya que obviamos comprar nuevos productos.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 una reducción en el tiempo en la búsqueda de tutoriales ya que la mayor parte están concentrados en la app.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último, son los propios usuario los que validan cada tutorial.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 bien, para el medio ambiente: son la disminución del consumo de recursos naturales que serían destinados para la creación de nuevos productos.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 una menor producción de desechos lo que se traduce en una reducción en la contaminación ambiental.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AR"/>
            </a:br>
            <a:br>
              <a:rPr lang="es-AR"/>
            </a:br>
            <a:br>
              <a:rPr lang="es-AR"/>
            </a:br>
            <a:endParaRPr/>
          </a:p>
        </p:txBody>
      </p:sp>
      <p:sp>
        <p:nvSpPr>
          <p:cNvPr id="254" name="Google Shape;25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/>
          </a:p>
        </p:txBody>
      </p:sp>
      <p:sp>
        <p:nvSpPr>
          <p:cNvPr id="271" name="Google Shape;27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/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/>
              <a:t>Entre nuestra competencia se encuentran diversas aplicaciones móviles que solo cuentan con una galería de fotos, buscadores simples y excesiva publicidad.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/>
              <a:t>Nuestra principal competencia es RecyclArt, que si bien comparte muchas funcionalidades con nuestra aplicación, como multiplataforma, TodaviaSirve cuenta con la </a:t>
            </a:r>
            <a:r>
              <a:rPr lang="es-AR"/>
              <a:t>integración</a:t>
            </a:r>
            <a:r>
              <a:rPr lang="es-AR"/>
              <a:t> de Pinterest, ya que contiene una gran base de datos sobre productos reutilizables y diseños personalizados relacionados, los cuales pueden solicitar en la plataforma como realizarlo, </a:t>
            </a:r>
            <a:r>
              <a:rPr lang="es-AR"/>
              <a:t>búsqueda</a:t>
            </a:r>
            <a:r>
              <a:rPr lang="es-AR"/>
              <a:t> por camara ,contenido propio, </a:t>
            </a:r>
            <a:r>
              <a:rPr lang="es-AR"/>
              <a:t>calificación</a:t>
            </a:r>
            <a:r>
              <a:rPr lang="es-AR"/>
              <a:t> a las publicaciones, solicitud de ayuda en caso de que </a:t>
            </a:r>
            <a:r>
              <a:rPr lang="es-AR"/>
              <a:t>algún</a:t>
            </a:r>
            <a:r>
              <a:rPr lang="es-AR"/>
              <a:t> usuario necesite asesoramiento, y sin publicidad, ya que queremos que nuestras usuarios tengan una experiencia libre de distracciones y que se enfoquen en lo que ofrece la </a:t>
            </a:r>
            <a:r>
              <a:rPr lang="es-AR"/>
              <a:t>aplicación</a:t>
            </a:r>
            <a:r>
              <a:rPr lang="es-A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AR"/>
            </a:br>
            <a:br>
              <a:rPr lang="es-AR"/>
            </a:br>
            <a:endParaRPr/>
          </a:p>
        </p:txBody>
      </p:sp>
      <p:sp>
        <p:nvSpPr>
          <p:cNvPr id="279" name="Google Shape;27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/>
          </a:p>
        </p:txBody>
      </p:sp>
      <p:sp>
        <p:nvSpPr>
          <p:cNvPr id="295" name="Google Shape;29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>
                <a:latin typeface="Arial"/>
                <a:ea typeface="Arial"/>
                <a:cs typeface="Arial"/>
                <a:sym typeface="Arial"/>
              </a:rPr>
              <a:t>MIKE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>
                <a:latin typeface="Arial"/>
                <a:ea typeface="Arial"/>
                <a:cs typeface="Arial"/>
                <a:sym typeface="Arial"/>
              </a:rPr>
              <a:t>Suscripción mensual.(1 verde)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>
                <a:latin typeface="Arial"/>
                <a:ea typeface="Arial"/>
                <a:cs typeface="Arial"/>
                <a:sym typeface="Arial"/>
              </a:rPr>
              <a:t>Beneficios: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>
                <a:latin typeface="Arial"/>
                <a:ea typeface="Arial"/>
                <a:cs typeface="Arial"/>
                <a:sym typeface="Arial"/>
              </a:rPr>
              <a:t>*Ayuda priorizada por parte de la comunidad.(1 vez por dia)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s-AR">
                <a:latin typeface="Arial"/>
                <a:ea typeface="Arial"/>
                <a:cs typeface="Arial"/>
                <a:sym typeface="Arial"/>
              </a:rPr>
              <a:t>Recomendación</a:t>
            </a:r>
            <a:r>
              <a:rPr lang="es-AR" sz="1200">
                <a:latin typeface="Arial"/>
                <a:ea typeface="Arial"/>
                <a:cs typeface="Arial"/>
                <a:sym typeface="Arial"/>
              </a:rPr>
              <a:t>, para que los usuarios decidan </a:t>
            </a:r>
            <a:r>
              <a:rPr lang="es-AR"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s-AR" sz="1200">
                <a:latin typeface="Arial"/>
                <a:ea typeface="Arial"/>
                <a:cs typeface="Arial"/>
                <a:sym typeface="Arial"/>
              </a:rPr>
              <a:t> contenido propio se </a:t>
            </a:r>
            <a:r>
              <a:rPr lang="es-AR">
                <a:latin typeface="Arial"/>
                <a:ea typeface="Arial"/>
                <a:cs typeface="Arial"/>
                <a:sym typeface="Arial"/>
              </a:rPr>
              <a:t>realizará</a:t>
            </a:r>
            <a:r>
              <a:rPr lang="es-AR" sz="12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AR">
                <a:latin typeface="Arial"/>
                <a:ea typeface="Arial"/>
                <a:cs typeface="Arial"/>
                <a:sym typeface="Arial"/>
              </a:rPr>
              <a:t>votación</a:t>
            </a:r>
            <a:r>
              <a:rPr lang="es-AR" sz="1200">
                <a:latin typeface="Arial"/>
                <a:ea typeface="Arial"/>
                <a:cs typeface="Arial"/>
                <a:sym typeface="Arial"/>
              </a:rPr>
              <a:t> semanal, usuarios tienen mayor validez su voto(10 votos x subscriptor-5 veces por semana/ usuario normal 1 voto- solo vota)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>
                <a:latin typeface="Arial"/>
                <a:ea typeface="Arial"/>
                <a:cs typeface="Arial"/>
                <a:sym typeface="Arial"/>
              </a:rPr>
              <a:t>Estimamos 100 usuarios el primer mes,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>
                <a:latin typeface="Arial"/>
                <a:ea typeface="Arial"/>
                <a:cs typeface="Arial"/>
                <a:sym typeface="Arial"/>
              </a:rPr>
              <a:t>*Venta de videos personalizados para capacitación empresarial o de talleres, hecha por nosotros (Por solicitud de video 5 verdes)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>
                <a:latin typeface="Arial"/>
                <a:ea typeface="Arial"/>
                <a:cs typeface="Arial"/>
                <a:sym typeface="Arial"/>
              </a:rPr>
              <a:t>*Patrocinadores, estimamos un ingreso mensual de 1000 verdes al 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>
                <a:latin typeface="Arial"/>
                <a:ea typeface="Arial"/>
                <a:cs typeface="Arial"/>
                <a:sym typeface="Arial"/>
              </a:rPr>
              <a:t>Comisión por venta en ecommerce futuro.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>
                <a:latin typeface="Arial"/>
                <a:ea typeface="Arial"/>
                <a:cs typeface="Arial"/>
                <a:sym typeface="Arial"/>
              </a:rPr>
              <a:t>Venta de información mediante big data/data mining</a:t>
            </a:r>
            <a:endParaRPr/>
          </a:p>
        </p:txBody>
      </p:sp>
      <p:sp>
        <p:nvSpPr>
          <p:cNvPr id="303" name="Google Shape;30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4" name="Google Shape;314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/>
              <a:t>(JOSE) : Gustavo Vallejos --&gt; Manualidades con productos reciclados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/>
              <a:t>Romina Velázquez --&gt; manualidades con reciclados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AR"/>
            </a:br>
            <a:endParaRPr/>
          </a:p>
        </p:txBody>
      </p:sp>
      <p:sp>
        <p:nvSpPr>
          <p:cNvPr id="332" name="Google Shape;33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AR"/>
            </a:br>
            <a:br>
              <a:rPr lang="es-AR"/>
            </a:br>
            <a:br>
              <a:rPr lang="es-AR"/>
            </a:br>
            <a:endParaRPr/>
          </a:p>
        </p:txBody>
      </p:sp>
      <p:sp>
        <p:nvSpPr>
          <p:cNvPr id="340" name="Google Shape;34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/>
              <a:t>Pensamos implementar además de transformar objetos, en transformar materia prima reciclada, como plástico de botellas o baterías que son altamente contaminantes, o también en sustancias que son posibles de reutilizar. Y en la restauración de objetos, para convertir objetos viejos en nuevos, y que tengan una segunda vida.</a:t>
            </a:r>
            <a:endParaRPr/>
          </a:p>
        </p:txBody>
      </p:sp>
      <p:sp>
        <p:nvSpPr>
          <p:cNvPr id="358" name="Google Shape;358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/>
              <a:t>Pensamos implementar además de transformar objetos, en transformar materia prima reciclada, como plástico de botellas o baterías que son altamente contaminantes, o también en sustancias que son posibles de reutilizar. Y en la restauración de objetos, para convertir objetos viejos en nuevos, y que tengan una segunda vida.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6" name="Google Shape;36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GRACIAS TOTALES!!!</a:t>
            </a:r>
            <a:br>
              <a:rPr lang="es-AR"/>
            </a:br>
            <a:endParaRPr/>
          </a:p>
        </p:txBody>
      </p:sp>
      <p:sp>
        <p:nvSpPr>
          <p:cNvPr id="379" name="Google Shape;37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AR"/>
            </a:br>
            <a:endParaRPr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/>
              <a:t>(Lucas) : Estos desechos que no son reutilizados se sepultan en espacios verdes que pueden ser usados para otros fines.</a:t>
            </a:r>
            <a:endParaRPr b="0"/>
          </a:p>
        </p:txBody>
      </p:sp>
      <p:sp>
        <p:nvSpPr>
          <p:cNvPr id="120" name="Google Shape;12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/>
              <a:t>Esto no solo es malo para el medio ambiente sino que también daña a las personas y animales que </a:t>
            </a:r>
            <a:r>
              <a:rPr lang="es-AR"/>
              <a:t>están</a:t>
            </a:r>
            <a:r>
              <a:rPr lang="es-AR"/>
              <a:t> en contacto con ello.</a:t>
            </a:r>
            <a:endParaRPr b="0"/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/>
              <a:t>(LUCAS) : </a:t>
            </a:r>
            <a:r>
              <a:rPr lang="es-AR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Según un informe de TNS Gallup sobre reciclado y reutilización, un 53% de argentinos, sabe poco o nada sobre los temas vinculados al tratamiento, la reutilización y el reciclado de basura.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>
                <a:latin typeface="Arial"/>
                <a:ea typeface="Arial"/>
                <a:cs typeface="Arial"/>
                <a:sym typeface="Arial"/>
              </a:rPr>
              <a:t>Aproximadamente el 40% de la basura de la Ciudad de Buenos Aires es plástico, vidrio, tela y demás materiales que pueden ser reutilizados.</a:t>
            </a:r>
            <a:endParaRPr>
              <a:solidFill>
                <a:srgbClr val="1C1C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(Rober) : Cual es nuestra propuesta…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AR"/>
            </a:br>
            <a:endParaRPr/>
          </a:p>
        </p:txBody>
      </p:sp>
      <p:sp>
        <p:nvSpPr>
          <p:cNvPr id="154" name="Google Shape;15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(Rober) : Nuestra propuesta es una aplicación móvil que brinda información sobre cómo reutilizar objetos que ya no se utilizan.</a:t>
            </a:r>
            <a:endParaRPr b="0"/>
          </a:p>
        </p:txBody>
      </p:sp>
      <p:sp>
        <p:nvSpPr>
          <p:cNvPr id="162" name="Google Shape;16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(Rober) : Bien, vamos a explicar cómo funciona nuestra app.</a:t>
            </a:r>
            <a:endParaRPr/>
          </a:p>
        </p:txBody>
      </p:sp>
      <p:sp>
        <p:nvSpPr>
          <p:cNvPr id="201" name="Google Shape;20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47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8.png"/><Relationship Id="rId6" Type="http://schemas.openxmlformats.org/officeDocument/2006/relationships/image" Target="../media/image4.png"/><Relationship Id="rId7" Type="http://schemas.openxmlformats.org/officeDocument/2006/relationships/image" Target="../media/image49.jpg"/><Relationship Id="rId8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44.png"/><Relationship Id="rId7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35.png"/><Relationship Id="rId13" Type="http://schemas.openxmlformats.org/officeDocument/2006/relationships/image" Target="../media/image12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39.png"/><Relationship Id="rId15" Type="http://schemas.openxmlformats.org/officeDocument/2006/relationships/image" Target="../media/image45.png"/><Relationship Id="rId14" Type="http://schemas.openxmlformats.org/officeDocument/2006/relationships/image" Target="../media/image14.png"/><Relationship Id="rId5" Type="http://schemas.openxmlformats.org/officeDocument/2006/relationships/image" Target="../media/image36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-781316" y="431739"/>
            <a:ext cx="12191999" cy="2440817"/>
            <a:chOff x="-7593" y="173140"/>
            <a:chExt cx="12191999" cy="2440817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593" y="173140"/>
              <a:ext cx="12191999" cy="244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84066" y="744365"/>
              <a:ext cx="238127" cy="37483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292" y="431739"/>
            <a:ext cx="1273093" cy="223050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type="ctrTitle"/>
          </p:nvPr>
        </p:nvSpPr>
        <p:spPr>
          <a:xfrm>
            <a:off x="0" y="-86533"/>
            <a:ext cx="3610770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Funciona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12" name="Google Shape;212;p10"/>
          <p:cNvSpPr txBox="1"/>
          <p:nvPr>
            <p:ph idx="1" type="subTitle"/>
          </p:nvPr>
        </p:nvSpPr>
        <p:spPr>
          <a:xfrm>
            <a:off x="1" y="179427"/>
            <a:ext cx="2628899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como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1670" y="843498"/>
            <a:ext cx="5535849" cy="552118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0"/>
          <p:cNvSpPr/>
          <p:nvPr/>
        </p:nvSpPr>
        <p:spPr>
          <a:xfrm rot="10800000">
            <a:off x="5029200" y="0"/>
            <a:ext cx="7162800" cy="1293778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1" y="6277232"/>
            <a:ext cx="3917091" cy="580768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type="ctrTitle"/>
          </p:nvPr>
        </p:nvSpPr>
        <p:spPr>
          <a:xfrm>
            <a:off x="0" y="-86533"/>
            <a:ext cx="3610770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Funciona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2" name="Google Shape;222;p11"/>
          <p:cNvSpPr txBox="1"/>
          <p:nvPr>
            <p:ph idx="1" type="subTitle"/>
          </p:nvPr>
        </p:nvSpPr>
        <p:spPr>
          <a:xfrm>
            <a:off x="1" y="179427"/>
            <a:ext cx="2628899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como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3" name="Google Shape;223;p11"/>
          <p:cNvSpPr/>
          <p:nvPr/>
        </p:nvSpPr>
        <p:spPr>
          <a:xfrm rot="10800000">
            <a:off x="5029200" y="0"/>
            <a:ext cx="7162800" cy="1293778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2827" y="1015875"/>
            <a:ext cx="5404692" cy="5263207"/>
          </a:xfrm>
          <a:prstGeom prst="ellipse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225" name="Google Shape;225;p11"/>
          <p:cNvSpPr txBox="1"/>
          <p:nvPr/>
        </p:nvSpPr>
        <p:spPr>
          <a:xfrm>
            <a:off x="5029201" y="1426229"/>
            <a:ext cx="20105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LAMPARITA</a:t>
            </a:r>
            <a:endParaRPr b="0" i="0" sz="2000" u="none" cap="none" strike="noStrik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6" name="Google Shape;226;p11"/>
          <p:cNvSpPr txBox="1"/>
          <p:nvPr/>
        </p:nvSpPr>
        <p:spPr>
          <a:xfrm>
            <a:off x="4627084" y="2146161"/>
            <a:ext cx="29525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Opciones:</a:t>
            </a:r>
            <a:endParaRPr sz="2000">
              <a:solidFill>
                <a:schemeClr val="accen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4627083" y="2705105"/>
            <a:ext cx="29525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s-AR" sz="20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Lámpara</a:t>
            </a:r>
            <a:r>
              <a:rPr lang="es-AR" sz="20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 Macetero</a:t>
            </a:r>
            <a:endParaRPr sz="2000">
              <a:solidFill>
                <a:schemeClr val="accen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4635053" y="3170582"/>
            <a:ext cx="29525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000"/>
              <a:buFont typeface="Arial"/>
              <a:buChar char="•"/>
            </a:pPr>
            <a:r>
              <a:rPr lang="es-AR" sz="2000" u="sng">
                <a:solidFill>
                  <a:srgbClr val="2E75B5"/>
                </a:solidFill>
                <a:latin typeface="Overlock"/>
                <a:ea typeface="Overlock"/>
                <a:cs typeface="Overlock"/>
                <a:sym typeface="Overlock"/>
              </a:rPr>
              <a:t>Lampara</a:t>
            </a:r>
            <a:r>
              <a:rPr lang="es-AR" sz="2000" u="sng">
                <a:solidFill>
                  <a:srgbClr val="2E75B5"/>
                </a:solidFill>
                <a:latin typeface="Overlock"/>
                <a:ea typeface="Overlock"/>
                <a:cs typeface="Overlock"/>
                <a:sym typeface="Overlock"/>
              </a:rPr>
              <a:t> vela</a:t>
            </a:r>
            <a:endParaRPr sz="2000" u="sng">
              <a:solidFill>
                <a:srgbClr val="2E75B5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9" name="Google Shape;229;p11"/>
          <p:cNvSpPr txBox="1"/>
          <p:nvPr/>
        </p:nvSpPr>
        <p:spPr>
          <a:xfrm>
            <a:off x="4635053" y="3630387"/>
            <a:ext cx="29525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s-AR" sz="20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Lamparita portalápiz</a:t>
            </a:r>
            <a:endParaRPr sz="2000">
              <a:solidFill>
                <a:schemeClr val="accen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1" y="6277232"/>
            <a:ext cx="3917091" cy="580768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/>
          <p:nvPr>
            <p:ph type="ctrTitle"/>
          </p:nvPr>
        </p:nvSpPr>
        <p:spPr>
          <a:xfrm>
            <a:off x="0" y="-86533"/>
            <a:ext cx="3610770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Funciona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37" name="Google Shape;237;p12"/>
          <p:cNvSpPr txBox="1"/>
          <p:nvPr>
            <p:ph idx="1" type="subTitle"/>
          </p:nvPr>
        </p:nvSpPr>
        <p:spPr>
          <a:xfrm>
            <a:off x="1" y="179427"/>
            <a:ext cx="2628899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como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1" y="6277232"/>
            <a:ext cx="3917091" cy="580768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2"/>
          <p:cNvSpPr/>
          <p:nvPr/>
        </p:nvSpPr>
        <p:spPr>
          <a:xfrm rot="10800000">
            <a:off x="5029200" y="0"/>
            <a:ext cx="7162800" cy="1293778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2"/>
          <p:cNvGrpSpPr/>
          <p:nvPr/>
        </p:nvGrpSpPr>
        <p:grpSpPr>
          <a:xfrm>
            <a:off x="3276731" y="1015875"/>
            <a:ext cx="5450788" cy="5450788"/>
            <a:chOff x="3276731" y="1015875"/>
            <a:chExt cx="5450788" cy="5450788"/>
          </a:xfrm>
        </p:grpSpPr>
        <p:pic>
          <p:nvPicPr>
            <p:cNvPr id="241" name="Google Shape;241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6731" y="1015875"/>
              <a:ext cx="5450788" cy="5450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46905" y="4919697"/>
              <a:ext cx="528215" cy="13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065" y="400758"/>
            <a:ext cx="4319365" cy="55623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9" name="Google Shape;249;p13"/>
          <p:cNvSpPr txBox="1"/>
          <p:nvPr>
            <p:ph type="ctrTitle"/>
          </p:nvPr>
        </p:nvSpPr>
        <p:spPr>
          <a:xfrm>
            <a:off x="-1" y="2456642"/>
            <a:ext cx="12191999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verlock"/>
              <a:buNone/>
            </a:pPr>
            <a:r>
              <a:rPr lang="es-AR" sz="8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Beneficios</a:t>
            </a:r>
            <a:endParaRPr sz="8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50" name="Google Shape;250;p13"/>
          <p:cNvSpPr txBox="1"/>
          <p:nvPr>
            <p:ph idx="1" type="subTitle"/>
          </p:nvPr>
        </p:nvSpPr>
        <p:spPr>
          <a:xfrm>
            <a:off x="1" y="2522577"/>
            <a:ext cx="9507893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s-AR" sz="3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los</a:t>
            </a:r>
            <a:endParaRPr sz="3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 txBox="1"/>
          <p:nvPr>
            <p:ph type="ctrTitle"/>
          </p:nvPr>
        </p:nvSpPr>
        <p:spPr>
          <a:xfrm>
            <a:off x="0" y="-86533"/>
            <a:ext cx="3610770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Beneficios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57" name="Google Shape;257;p14"/>
          <p:cNvSpPr txBox="1"/>
          <p:nvPr>
            <p:ph idx="1" type="subTitle"/>
          </p:nvPr>
        </p:nvSpPr>
        <p:spPr>
          <a:xfrm>
            <a:off x="2" y="179427"/>
            <a:ext cx="2181224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los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58" name="Google Shape;258;p14"/>
          <p:cNvSpPr/>
          <p:nvPr/>
        </p:nvSpPr>
        <p:spPr>
          <a:xfrm rot="10800000">
            <a:off x="5029200" y="0"/>
            <a:ext cx="7162800" cy="1293778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14"/>
          <p:cNvGrpSpPr/>
          <p:nvPr/>
        </p:nvGrpSpPr>
        <p:grpSpPr>
          <a:xfrm>
            <a:off x="7045090" y="2466832"/>
            <a:ext cx="5172628" cy="2677657"/>
            <a:chOff x="542374" y="2612760"/>
            <a:chExt cx="5172628" cy="2677657"/>
          </a:xfrm>
        </p:grpSpPr>
        <p:sp>
          <p:nvSpPr>
            <p:cNvPr id="260" name="Google Shape;260;p14"/>
            <p:cNvSpPr txBox="1"/>
            <p:nvPr/>
          </p:nvSpPr>
          <p:spPr>
            <a:xfrm>
              <a:off x="1515359" y="2612760"/>
              <a:ext cx="4199643" cy="267765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400" u="sng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MEDIO AMBIENTE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4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Consumo de recursos</a:t>
              </a:r>
              <a:endParaRPr/>
            </a:p>
            <a:p>
              <a:pPr indent="-1333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4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Producción de desechos</a:t>
              </a:r>
              <a:endParaRPr/>
            </a:p>
            <a:p>
              <a:pPr indent="-1333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4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Contaminación</a:t>
              </a:r>
              <a:endParaRPr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pic>
          <p:nvPicPr>
            <p:cNvPr id="261" name="Google Shape;26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03440" y="3896083"/>
              <a:ext cx="1833267" cy="9554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62" name="Google Shape;262;p14"/>
          <p:cNvGrpSpPr/>
          <p:nvPr/>
        </p:nvGrpSpPr>
        <p:grpSpPr>
          <a:xfrm>
            <a:off x="570009" y="2436354"/>
            <a:ext cx="5403178" cy="2708134"/>
            <a:chOff x="6079576" y="2582282"/>
            <a:chExt cx="5403178" cy="2708134"/>
          </a:xfrm>
        </p:grpSpPr>
        <p:sp>
          <p:nvSpPr>
            <p:cNvPr id="263" name="Google Shape;263;p14"/>
            <p:cNvSpPr txBox="1"/>
            <p:nvPr/>
          </p:nvSpPr>
          <p:spPr>
            <a:xfrm>
              <a:off x="6879624" y="2582282"/>
              <a:ext cx="4603130" cy="267765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400" u="sng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USUARIO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4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Aporte a la economía </a:t>
              </a:r>
              <a:r>
                <a:rPr lang="es-AR" sz="24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doméstica</a:t>
              </a:r>
              <a:endParaRPr/>
            </a:p>
            <a:p>
              <a:pPr indent="-1333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4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Reducción de tiempo de búsqueda</a:t>
              </a:r>
              <a:endParaRPr/>
            </a:p>
            <a:p>
              <a:pPr indent="-1333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4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Información validada por usuarios</a:t>
              </a:r>
              <a:endParaRPr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pic>
          <p:nvPicPr>
            <p:cNvPr id="264" name="Google Shape;26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64221" y="4753173"/>
              <a:ext cx="577536" cy="53724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265" name="Google Shape;265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79576" y="3149314"/>
              <a:ext cx="901159" cy="901159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266" name="Google Shape;266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56421" y="4050473"/>
              <a:ext cx="547468" cy="51754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67" name="Google Shape;267;p14"/>
          <p:cNvSpPr/>
          <p:nvPr/>
        </p:nvSpPr>
        <p:spPr>
          <a:xfrm>
            <a:off x="1" y="6277232"/>
            <a:ext cx="3917091" cy="580768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8" y="961928"/>
            <a:ext cx="3751220" cy="41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5"/>
          <p:cNvSpPr txBox="1"/>
          <p:nvPr>
            <p:ph type="ctrTitle"/>
          </p:nvPr>
        </p:nvSpPr>
        <p:spPr>
          <a:xfrm>
            <a:off x="-1" y="2456642"/>
            <a:ext cx="12191999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verlock"/>
              <a:buNone/>
            </a:pPr>
            <a:r>
              <a:rPr lang="es-AR" sz="8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Competencia</a:t>
            </a:r>
            <a:endParaRPr sz="8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5" name="Google Shape;275;p15"/>
          <p:cNvSpPr txBox="1"/>
          <p:nvPr>
            <p:ph idx="1" type="subTitle"/>
          </p:nvPr>
        </p:nvSpPr>
        <p:spPr>
          <a:xfrm>
            <a:off x="1" y="2522577"/>
            <a:ext cx="7945119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s-AR" sz="3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la</a:t>
            </a:r>
            <a:endParaRPr sz="3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"/>
          <p:cNvSpPr txBox="1"/>
          <p:nvPr>
            <p:ph type="ctrTitle"/>
          </p:nvPr>
        </p:nvSpPr>
        <p:spPr>
          <a:xfrm>
            <a:off x="-55725" y="-8"/>
            <a:ext cx="3610800" cy="1882200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Beneficios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82" name="Google Shape;282;p16"/>
          <p:cNvSpPr txBox="1"/>
          <p:nvPr>
            <p:ph idx="1" type="subTitle"/>
          </p:nvPr>
        </p:nvSpPr>
        <p:spPr>
          <a:xfrm>
            <a:off x="2" y="179427"/>
            <a:ext cx="2181224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los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83" name="Google Shape;283;p16"/>
          <p:cNvSpPr/>
          <p:nvPr/>
        </p:nvSpPr>
        <p:spPr>
          <a:xfrm rot="10800000">
            <a:off x="5029200" y="0"/>
            <a:ext cx="7162800" cy="1293778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1" y="6277232"/>
            <a:ext cx="3917091" cy="580768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5" name="Google Shape;285;p16"/>
          <p:cNvGraphicFramePr/>
          <p:nvPr/>
        </p:nvGraphicFramePr>
        <p:xfrm>
          <a:off x="948374" y="25388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{81E4EE08-2FC2-4CBA-B464-09B2059A1FF1}</a:tableStyleId>
              </a:tblPr>
              <a:tblGrid>
                <a:gridCol w="3298500"/>
                <a:gridCol w="3610300"/>
                <a:gridCol w="3454400"/>
              </a:tblGrid>
              <a:tr h="529500"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b="0"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Plataforma móvil</a:t>
                      </a:r>
                      <a:endParaRPr b="0" sz="1600" u="none" cap="none" strike="noStrike">
                        <a:solidFill>
                          <a:schemeClr val="lt1"/>
                        </a:solidFill>
                        <a:latin typeface="Overlock"/>
                        <a:ea typeface="Overlock"/>
                        <a:cs typeface="Overlock"/>
                        <a:sym typeface="Overlock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 </a:t>
                      </a:r>
                      <a:r>
                        <a:rPr b="0"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Plataforma Móvil - Web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b="0"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Plataforma Móvil - Web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11200"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Fotos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Overlock"/>
                        <a:ea typeface="Overlock"/>
                        <a:cs typeface="Overlock"/>
                        <a:sym typeface="Overlock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Fotos - Videos - Youtube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Fotos - Videos - Youtube - Pinterest - User Friendly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70550"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 Buscador Simple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Buscador Simple - Categorías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Buscador Simple - </a:t>
                      </a:r>
                      <a:r>
                        <a:rPr lang="es-AR" sz="1600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Categorias</a:t>
                      </a: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 - Cámara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08000"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Publicidad Excesiva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Publicidad Mediana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Publicidad Baja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985525">
                <a:tc>
                  <a:txBody>
                    <a:bodyPr/>
                    <a:lstStyle/>
                    <a:p>
                      <a:pPr indent="-1841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Overlock"/>
                        <a:ea typeface="Overlock"/>
                        <a:cs typeface="Overlock"/>
                        <a:sym typeface="Overlock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Alta de Publicaciones</a:t>
                      </a:r>
                      <a:endParaRPr/>
                    </a:p>
                    <a:p>
                      <a:pPr indent="-1841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Overlock"/>
                        <a:ea typeface="Overlock"/>
                        <a:cs typeface="Overlock"/>
                        <a:sym typeface="Overlock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Alta de Publicaciones - Recomendaciones - Contenido Propio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-1841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Overlock"/>
                        <a:ea typeface="Overlock"/>
                        <a:cs typeface="Overlock"/>
                        <a:sym typeface="Overlock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Comentarios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Noto Sans Symbols"/>
                        <a:buChar char="✔"/>
                      </a:pPr>
                      <a:r>
                        <a:rPr lang="es-AR" sz="1600" u="none" cap="none" strike="noStrike">
                          <a:solidFill>
                            <a:schemeClr val="lt1"/>
                          </a:solidFill>
                          <a:latin typeface="Overlock"/>
                          <a:ea typeface="Overlock"/>
                          <a:cs typeface="Overlock"/>
                          <a:sym typeface="Overlock"/>
                        </a:rPr>
                        <a:t>Comentarios - Calificación - Solicitud de ayuda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Overlock"/>
                        <a:ea typeface="Overlock"/>
                        <a:cs typeface="Overlock"/>
                        <a:sym typeface="Overlock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86" name="Google Shape;2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3412" y="1629109"/>
            <a:ext cx="2258329" cy="74324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87" name="Google Shape;2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615" y="1717046"/>
            <a:ext cx="1957387" cy="68894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288" name="Google Shape;288;p16"/>
          <p:cNvGrpSpPr/>
          <p:nvPr/>
        </p:nvGrpSpPr>
        <p:grpSpPr>
          <a:xfrm>
            <a:off x="7326364" y="1624500"/>
            <a:ext cx="4567011" cy="914308"/>
            <a:chOff x="-7593" y="173140"/>
            <a:chExt cx="12191999" cy="2440817"/>
          </a:xfrm>
        </p:grpSpPr>
        <p:pic>
          <p:nvPicPr>
            <p:cNvPr id="289" name="Google Shape;289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7593" y="173140"/>
              <a:ext cx="12191999" cy="244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84066" y="744365"/>
              <a:ext cx="238127" cy="37483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291" name="Google Shape;29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0094" y="1717046"/>
            <a:ext cx="319976" cy="56061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 p14:dur="1500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626" y="999864"/>
            <a:ext cx="5302178" cy="500469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 txBox="1"/>
          <p:nvPr>
            <p:ph type="ctrTitle"/>
          </p:nvPr>
        </p:nvSpPr>
        <p:spPr>
          <a:xfrm>
            <a:off x="-1" y="2456642"/>
            <a:ext cx="12191999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verlock"/>
              <a:buNone/>
            </a:pPr>
            <a:r>
              <a:rPr lang="es-AR" sz="8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Plan de negocio</a:t>
            </a:r>
            <a:endParaRPr sz="8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9" name="Google Shape;299;p17"/>
          <p:cNvSpPr txBox="1"/>
          <p:nvPr>
            <p:ph idx="1" type="subTitle"/>
          </p:nvPr>
        </p:nvSpPr>
        <p:spPr>
          <a:xfrm>
            <a:off x="1" y="2522577"/>
            <a:ext cx="7762239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s-AR" sz="3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el</a:t>
            </a:r>
            <a:endParaRPr sz="3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/>
          <p:nvPr>
            <p:ph type="ctrTitle"/>
          </p:nvPr>
        </p:nvSpPr>
        <p:spPr>
          <a:xfrm>
            <a:off x="0" y="-86533"/>
            <a:ext cx="4794422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Plan de negocio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06" name="Google Shape;306;p18"/>
          <p:cNvSpPr txBox="1"/>
          <p:nvPr>
            <p:ph idx="1" type="subTitle"/>
          </p:nvPr>
        </p:nvSpPr>
        <p:spPr>
          <a:xfrm>
            <a:off x="2" y="179427"/>
            <a:ext cx="2100647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el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07" name="Google Shape;307;p18"/>
          <p:cNvSpPr/>
          <p:nvPr/>
        </p:nvSpPr>
        <p:spPr>
          <a:xfrm rot="10800000">
            <a:off x="5029200" y="0"/>
            <a:ext cx="7162800" cy="1293778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1" y="6277232"/>
            <a:ext cx="3917091" cy="580768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2017983"/>
            <a:ext cx="5864845" cy="353020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310" name="Google Shape;310;p18"/>
          <p:cNvSpPr txBox="1"/>
          <p:nvPr/>
        </p:nvSpPr>
        <p:spPr>
          <a:xfrm>
            <a:off x="892374" y="2389200"/>
            <a:ext cx="3556058" cy="3123300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s-AR"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Suscripciones</a:t>
            </a:r>
            <a:endParaRPr sz="1800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s-AR"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Patrocinadores</a:t>
            </a:r>
            <a:endParaRPr sz="1800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s-AR"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Donaciones</a:t>
            </a:r>
            <a:endParaRPr sz="2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s-AR"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Venta de Productos</a:t>
            </a:r>
            <a:endParaRPr sz="2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lock"/>
              <a:buNone/>
            </a:pPr>
            <a:r>
              <a:rPr lang="es-AR"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(Futuro)</a:t>
            </a:r>
            <a:endParaRPr sz="2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3243" y="2522577"/>
            <a:ext cx="9702257" cy="4335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9"/>
          <p:cNvSpPr txBox="1"/>
          <p:nvPr>
            <p:ph type="ctrTitle"/>
          </p:nvPr>
        </p:nvSpPr>
        <p:spPr>
          <a:xfrm>
            <a:off x="-1" y="2456642"/>
            <a:ext cx="12192000" cy="1882200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verlock"/>
              <a:buNone/>
            </a:pPr>
            <a:r>
              <a:rPr lang="es-AR" sz="8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Relevamiento</a:t>
            </a:r>
            <a:endParaRPr sz="8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18" name="Google Shape;318;p19"/>
          <p:cNvSpPr txBox="1"/>
          <p:nvPr>
            <p:ph idx="1" type="subTitle"/>
          </p:nvPr>
        </p:nvSpPr>
        <p:spPr>
          <a:xfrm>
            <a:off x="1" y="2522577"/>
            <a:ext cx="7579500" cy="836400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s-AR" sz="3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el</a:t>
            </a:r>
            <a:endParaRPr sz="3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"/>
          <p:cNvGrpSpPr/>
          <p:nvPr/>
        </p:nvGrpSpPr>
        <p:grpSpPr>
          <a:xfrm>
            <a:off x="-7593" y="173140"/>
            <a:ext cx="12191999" cy="2440817"/>
            <a:chOff x="-7593" y="173140"/>
            <a:chExt cx="12191999" cy="2440817"/>
          </a:xfrm>
        </p:grpSpPr>
        <p:pic>
          <p:nvPicPr>
            <p:cNvPr id="98" name="Google Shape;98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7593" y="173140"/>
              <a:ext cx="12191999" cy="244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84066" y="744365"/>
              <a:ext cx="238127" cy="37483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00" name="Google Shape;100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75352" y="844291"/>
              <a:ext cx="542357" cy="95023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01" name="Google Shape;101;p2"/>
          <p:cNvSpPr txBox="1"/>
          <p:nvPr/>
        </p:nvSpPr>
        <p:spPr>
          <a:xfrm>
            <a:off x="3571107" y="1210345"/>
            <a:ext cx="8534400" cy="1882200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b="0" i="0" lang="es-AR" sz="48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The team</a:t>
            </a:r>
            <a:endParaRPr b="1" i="0" sz="4800" u="none" cap="none" strike="noStrik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6315685" y="3282228"/>
            <a:ext cx="1799700" cy="1799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450026" y="5384339"/>
            <a:ext cx="1427222" cy="831000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lock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LUCAS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lock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RANONI</a:t>
            </a:r>
            <a:endParaRPr b="0" i="0" sz="2400" u="none" cap="none" strike="noStrik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624166" y="5384361"/>
            <a:ext cx="2130839" cy="830956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lock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ROBERTO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lock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FERNÁNDEZ</a:t>
            </a:r>
            <a:endParaRPr b="0" i="0" sz="2400" u="none" cap="none" strike="noStrik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6369967" y="5384339"/>
            <a:ext cx="1691135" cy="831000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lock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MICHAEL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lock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VALENCIA</a:t>
            </a:r>
            <a:endParaRPr b="0" i="0" sz="2400" u="none" cap="none" strike="noStrik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8756238" y="5384339"/>
            <a:ext cx="1970400" cy="831000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lock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JOSÉ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lock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GUINOVART</a:t>
            </a:r>
            <a:endParaRPr b="0" i="0" sz="2400" u="none" cap="none" strike="noStrik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5512" y="3145597"/>
            <a:ext cx="1956249" cy="2072960"/>
          </a:xfrm>
          <a:prstGeom prst="ellipse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7">
            <a:alphaModFix/>
          </a:blip>
          <a:srcRect b="13608" l="0" r="0" t="30281"/>
          <a:stretch/>
        </p:blipFill>
        <p:spPr>
          <a:xfrm>
            <a:off x="8741394" y="3282227"/>
            <a:ext cx="1985244" cy="193632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8">
            <a:alphaModFix/>
          </a:blip>
          <a:srcRect b="668" l="11351" r="30090" t="18611"/>
          <a:stretch/>
        </p:blipFill>
        <p:spPr>
          <a:xfrm rot="5400000">
            <a:off x="3659045" y="3124876"/>
            <a:ext cx="2061080" cy="213083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ctrTitle"/>
          </p:nvPr>
        </p:nvSpPr>
        <p:spPr>
          <a:xfrm>
            <a:off x="-61785" y="-86533"/>
            <a:ext cx="4794422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Relevamiento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25" name="Google Shape;325;p20"/>
          <p:cNvSpPr txBox="1"/>
          <p:nvPr>
            <p:ph idx="1" type="subTitle"/>
          </p:nvPr>
        </p:nvSpPr>
        <p:spPr>
          <a:xfrm>
            <a:off x="2" y="179427"/>
            <a:ext cx="2100647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el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26" name="Google Shape;326;p20"/>
          <p:cNvSpPr/>
          <p:nvPr/>
        </p:nvSpPr>
        <p:spPr>
          <a:xfrm rot="10800000">
            <a:off x="5029200" y="0"/>
            <a:ext cx="7162800" cy="1293778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" y="6277232"/>
            <a:ext cx="3917091" cy="580768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824550" y="2755050"/>
            <a:ext cx="10542900" cy="1760400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verlock"/>
              <a:buChar char="●"/>
            </a:pPr>
            <a:r>
              <a:rPr lang="es-AR" sz="3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Gustavo Vallejos --&gt; Manualidades con productos reciclados.</a:t>
            </a:r>
            <a:endParaRPr sz="3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sz="3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verlock"/>
              <a:buChar char="●"/>
            </a:pPr>
            <a:r>
              <a:rPr lang="es-AR" sz="3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Romina Velázquez --&gt; </a:t>
            </a:r>
            <a:r>
              <a:rPr lang="es-AR" sz="3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Manualidades con productos reciclados.</a:t>
            </a:r>
            <a:endParaRPr sz="3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212" y="3169360"/>
            <a:ext cx="7283281" cy="28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1"/>
          <p:cNvSpPr txBox="1"/>
          <p:nvPr>
            <p:ph type="ctrTitle"/>
          </p:nvPr>
        </p:nvSpPr>
        <p:spPr>
          <a:xfrm>
            <a:off x="-1" y="2456642"/>
            <a:ext cx="12191999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verlock"/>
              <a:buNone/>
            </a:pPr>
            <a:r>
              <a:rPr lang="es-AR" sz="8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Tecnología</a:t>
            </a:r>
            <a:endParaRPr sz="8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680721" y="2522577"/>
            <a:ext cx="7579359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AR" sz="3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la</a:t>
            </a:r>
            <a:endParaRPr sz="3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7564" y="1523675"/>
            <a:ext cx="2324296" cy="16601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343" name="Google Shape;343;p22"/>
          <p:cNvSpPr txBox="1"/>
          <p:nvPr>
            <p:ph type="ctrTitle"/>
          </p:nvPr>
        </p:nvSpPr>
        <p:spPr>
          <a:xfrm>
            <a:off x="0" y="-86533"/>
            <a:ext cx="3610770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Tecnología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44" name="Google Shape;344;p22"/>
          <p:cNvSpPr txBox="1"/>
          <p:nvPr>
            <p:ph idx="1" type="subTitle"/>
          </p:nvPr>
        </p:nvSpPr>
        <p:spPr>
          <a:xfrm>
            <a:off x="2" y="179427"/>
            <a:ext cx="1808701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la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45" name="Google Shape;345;p22"/>
          <p:cNvSpPr/>
          <p:nvPr/>
        </p:nvSpPr>
        <p:spPr>
          <a:xfrm rot="10800000">
            <a:off x="5029200" y="0"/>
            <a:ext cx="7162800" cy="1293778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3602" y="1444650"/>
            <a:ext cx="1964822" cy="15883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47" name="Google Shape;34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8445" y="1706873"/>
            <a:ext cx="1358433" cy="12937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48" name="Google Shape;34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0190" y="3032984"/>
            <a:ext cx="1454250" cy="1454313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49" name="Google Shape;34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6026" y="1674550"/>
            <a:ext cx="1358426" cy="135842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350" name="Google Shape;350;p22"/>
          <p:cNvSpPr txBox="1"/>
          <p:nvPr/>
        </p:nvSpPr>
        <p:spPr>
          <a:xfrm>
            <a:off x="812383" y="5320327"/>
            <a:ext cx="1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&lt;BACKEND&gt;</a:t>
            </a:r>
            <a:endParaRPr sz="2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22"/>
          <p:cNvSpPr txBox="1"/>
          <p:nvPr/>
        </p:nvSpPr>
        <p:spPr>
          <a:xfrm>
            <a:off x="5298343" y="5320318"/>
            <a:ext cx="15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{FRONTEND}</a:t>
            </a:r>
            <a:endParaRPr sz="2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22"/>
          <p:cNvSpPr txBox="1"/>
          <p:nvPr/>
        </p:nvSpPr>
        <p:spPr>
          <a:xfrm>
            <a:off x="8723360" y="4838590"/>
            <a:ext cx="15953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[DATABASE]</a:t>
            </a:r>
            <a:endParaRPr sz="2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22"/>
          <p:cNvSpPr/>
          <p:nvPr/>
        </p:nvSpPr>
        <p:spPr>
          <a:xfrm>
            <a:off x="1" y="6277232"/>
            <a:ext cx="3917091" cy="580768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2"/>
          <p:cNvSpPr txBox="1"/>
          <p:nvPr/>
        </p:nvSpPr>
        <p:spPr>
          <a:xfrm>
            <a:off x="2879630" y="5877030"/>
            <a:ext cx="15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{MOBILE}</a:t>
            </a:r>
            <a:endParaRPr sz="2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/>
          <p:nvPr>
            <p:ph type="ctrTitle"/>
          </p:nvPr>
        </p:nvSpPr>
        <p:spPr>
          <a:xfrm>
            <a:off x="-1" y="2456642"/>
            <a:ext cx="12192000" cy="1882200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verlock"/>
              <a:buNone/>
            </a:pPr>
            <a:r>
              <a:rPr lang="es-AR" sz="8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Futuro</a:t>
            </a:r>
            <a:endParaRPr sz="8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0" y="2522577"/>
            <a:ext cx="10779900" cy="836400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AR" sz="3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el</a:t>
            </a:r>
            <a:endParaRPr sz="3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362" name="Google Shape;362;p23"/>
          <p:cNvPicPr preferRelativeResize="0"/>
          <p:nvPr/>
        </p:nvPicPr>
        <p:blipFill rotWithShape="1">
          <a:blip r:embed="rId3">
            <a:alphaModFix/>
          </a:blip>
          <a:srcRect b="11464" l="0" r="0" t="0"/>
          <a:stretch/>
        </p:blipFill>
        <p:spPr>
          <a:xfrm>
            <a:off x="8026399" y="3169920"/>
            <a:ext cx="4165600" cy="368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>
            <p:ph type="ctrTitle"/>
          </p:nvPr>
        </p:nvSpPr>
        <p:spPr>
          <a:xfrm>
            <a:off x="0" y="-86533"/>
            <a:ext cx="3610770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Futuro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69" name="Google Shape;369;p24"/>
          <p:cNvSpPr txBox="1"/>
          <p:nvPr>
            <p:ph idx="1" type="subTitle"/>
          </p:nvPr>
        </p:nvSpPr>
        <p:spPr>
          <a:xfrm>
            <a:off x="2" y="179427"/>
            <a:ext cx="2865118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el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70" name="Google Shape;370;p24"/>
          <p:cNvSpPr/>
          <p:nvPr/>
        </p:nvSpPr>
        <p:spPr>
          <a:xfrm rot="10800000">
            <a:off x="5029200" y="0"/>
            <a:ext cx="7162800" cy="1293778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4"/>
          <p:cNvSpPr/>
          <p:nvPr/>
        </p:nvSpPr>
        <p:spPr>
          <a:xfrm>
            <a:off x="1" y="6277232"/>
            <a:ext cx="3917091" cy="580768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4025" y="1932729"/>
            <a:ext cx="2707755" cy="211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4025" y="4050455"/>
            <a:ext cx="2707755" cy="2117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Objeto restaurado antes después" id="374" name="Google Shape;37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6270" y="1940560"/>
            <a:ext cx="2707755" cy="421979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4"/>
          <p:cNvSpPr txBox="1"/>
          <p:nvPr/>
        </p:nvSpPr>
        <p:spPr>
          <a:xfrm>
            <a:off x="532275" y="2176360"/>
            <a:ext cx="4053300" cy="3289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verlock"/>
              <a:buChar char="●"/>
            </a:pPr>
            <a:r>
              <a:rPr lang="es-AR"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Transformar materia prima reciclada (plástico, papel, etc.)</a:t>
            </a:r>
            <a:endParaRPr/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verlock"/>
              <a:buNone/>
            </a:pPr>
            <a:r>
              <a:t/>
            </a:r>
            <a:endParaRPr sz="2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verlock"/>
              <a:buChar char="●"/>
            </a:pPr>
            <a:r>
              <a:rPr lang="es-AR"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Sustancias reutilizable.</a:t>
            </a:r>
            <a:endParaRPr/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verlock"/>
              <a:buNone/>
            </a:pPr>
            <a:r>
              <a:t/>
            </a:r>
            <a:endParaRPr sz="2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verlock"/>
              <a:buChar char="●"/>
            </a:pPr>
            <a:r>
              <a:rPr lang="es-AR"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Restauración de objetos</a:t>
            </a:r>
            <a:endParaRPr sz="2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/>
          <p:nvPr>
            <p:ph type="ctrTitle"/>
          </p:nvPr>
        </p:nvSpPr>
        <p:spPr>
          <a:xfrm>
            <a:off x="-1" y="2456642"/>
            <a:ext cx="12191999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19"/>
              <a:buFont typeface="Overlock"/>
              <a:buNone/>
            </a:pPr>
            <a:r>
              <a:rPr lang="es-AR" sz="7919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Gracias</a:t>
            </a:r>
            <a:br>
              <a:rPr lang="es-AR" sz="7919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</a:br>
            <a:r>
              <a:rPr lang="es-AR" sz="7919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por su atención!!!</a:t>
            </a:r>
            <a:endParaRPr sz="7919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19"/>
              <a:buFont typeface="Overlock"/>
              <a:buNone/>
            </a:pPr>
            <a:r>
              <a:t/>
            </a:r>
            <a:endParaRPr sz="7919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-1" y="2456642"/>
            <a:ext cx="12191999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verlock"/>
              <a:buNone/>
            </a:pPr>
            <a:r>
              <a:rPr lang="es-AR" sz="8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Problema</a:t>
            </a:r>
            <a:endParaRPr sz="8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6" name="Google Shape;116;p3"/>
          <p:cNvSpPr txBox="1"/>
          <p:nvPr>
            <p:ph idx="1" type="subTitle"/>
          </p:nvPr>
        </p:nvSpPr>
        <p:spPr>
          <a:xfrm>
            <a:off x="30481" y="2522577"/>
            <a:ext cx="9255759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s-AR" sz="3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el</a:t>
            </a:r>
            <a:endParaRPr sz="3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/>
          <p:nvPr/>
        </p:nvSpPr>
        <p:spPr>
          <a:xfrm flipH="1" rot="10800000">
            <a:off x="-1" y="-4"/>
            <a:ext cx="8538520" cy="192765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>
            <p:ph type="ctrTitle"/>
          </p:nvPr>
        </p:nvSpPr>
        <p:spPr>
          <a:xfrm>
            <a:off x="0" y="-86533"/>
            <a:ext cx="3610770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Problema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4" name="Google Shape;124;p4"/>
          <p:cNvSpPr txBox="1"/>
          <p:nvPr>
            <p:ph idx="1" type="subTitle"/>
          </p:nvPr>
        </p:nvSpPr>
        <p:spPr>
          <a:xfrm>
            <a:off x="2" y="179427"/>
            <a:ext cx="2100648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el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489101" y="1511704"/>
            <a:ext cx="6498900" cy="831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1" lang="es-AR" sz="4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Exceso de desechos</a:t>
            </a:r>
            <a:endParaRPr b="1" i="1" sz="4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57318" y="3799304"/>
            <a:ext cx="74151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En Argentina</a:t>
            </a:r>
            <a:r>
              <a:rPr b="0" i="0" lang="es-AR" sz="24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highlight>
                <a:srgbClr val="CC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AR" sz="40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SE TIRAN 12 MILLONES</a:t>
            </a:r>
            <a:endParaRPr b="1" i="0" sz="4000" u="none" cap="none" strike="noStrike">
              <a:solidFill>
                <a:srgbClr val="000000"/>
              </a:solidFill>
              <a:highlight>
                <a:srgbClr val="CC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AR" sz="32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AR" sz="32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de botellas por día y solo el</a:t>
            </a:r>
            <a:r>
              <a:rPr b="0" i="0" lang="es-AR" sz="24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highlight>
                <a:srgbClr val="CC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AR" sz="40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30% SE REUTILIZA.</a:t>
            </a:r>
            <a:endParaRPr b="1" i="0" sz="4000" u="none" cap="none" strike="noStrike">
              <a:solidFill>
                <a:srgbClr val="000000"/>
              </a:solidFill>
              <a:highlight>
                <a:srgbClr val="CC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 flipH="1" rot="10800000">
            <a:off x="-1" y="-4"/>
            <a:ext cx="8538520" cy="192765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 txBox="1"/>
          <p:nvPr>
            <p:ph type="ctrTitle"/>
          </p:nvPr>
        </p:nvSpPr>
        <p:spPr>
          <a:xfrm>
            <a:off x="0" y="-86533"/>
            <a:ext cx="3610770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Problema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5" name="Google Shape;135;p5"/>
          <p:cNvSpPr txBox="1"/>
          <p:nvPr>
            <p:ph idx="1" type="subTitle"/>
          </p:nvPr>
        </p:nvSpPr>
        <p:spPr>
          <a:xfrm>
            <a:off x="2" y="179427"/>
            <a:ext cx="2100648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el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6" name="Google Shape;136;p5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3724344" y="1301902"/>
            <a:ext cx="4743300" cy="831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1" lang="es-AR" sz="4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Contaminación</a:t>
            </a:r>
            <a:endParaRPr b="1" i="1" sz="4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-8" y="3886500"/>
            <a:ext cx="74151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Los </a:t>
            </a:r>
            <a:r>
              <a:rPr b="1" i="0" lang="es-AR" sz="32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elementos</a:t>
            </a:r>
            <a:r>
              <a:rPr b="0" i="0" lang="es-AR" sz="32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b="1" i="0" lang="es-AR" sz="32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no son tratados </a:t>
            </a:r>
            <a:r>
              <a:rPr b="0" i="0" lang="es-AR" sz="32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de forma correcta al final de uso </a:t>
            </a:r>
            <a:r>
              <a:rPr b="1" i="0" lang="es-AR" sz="32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terminan en ríos o basurales</a:t>
            </a:r>
            <a:r>
              <a:rPr b="0" i="0" lang="es-AR" sz="3200" u="none" cap="none" strike="noStrike">
                <a:solidFill>
                  <a:srgbClr val="000000"/>
                </a:solidFill>
                <a:highlight>
                  <a:srgbClr val="CC0000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4000" u="none" cap="none" strike="noStrike">
              <a:solidFill>
                <a:srgbClr val="000000"/>
              </a:solidFill>
              <a:highlight>
                <a:srgbClr val="CC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/>
        </p:nvSpPr>
        <p:spPr>
          <a:xfrm>
            <a:off x="7390224" y="2228736"/>
            <a:ext cx="4175699" cy="32704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0" i="0" lang="es-AR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Aproximadamente el 40% de la basura de la Ciudad de Buenos Aires es plástico, vidrio, tela y demás materiales que pueden ser reutilizados.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5214551" y="924205"/>
            <a:ext cx="6870357" cy="822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1" lang="es-AR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Poca información sobre reutilización</a:t>
            </a:r>
            <a:r>
              <a:rPr b="1" i="0" lang="es-AR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 flipH="1" rot="10800000">
            <a:off x="-1" y="-4"/>
            <a:ext cx="8538520" cy="192765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>
            <p:ph type="ctrTitle"/>
          </p:nvPr>
        </p:nvSpPr>
        <p:spPr>
          <a:xfrm>
            <a:off x="0" y="-86533"/>
            <a:ext cx="3610770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Problema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48" name="Google Shape;148;p6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>
            <p:ph idx="1" type="subTitle"/>
          </p:nvPr>
        </p:nvSpPr>
        <p:spPr>
          <a:xfrm>
            <a:off x="2" y="179427"/>
            <a:ext cx="2100648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el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50" name="Google Shape;1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793" y="2038725"/>
            <a:ext cx="6412639" cy="401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749" y="0"/>
            <a:ext cx="6064832" cy="606483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 txBox="1"/>
          <p:nvPr>
            <p:ph type="ctrTitle"/>
          </p:nvPr>
        </p:nvSpPr>
        <p:spPr>
          <a:xfrm>
            <a:off x="-1" y="2456642"/>
            <a:ext cx="12191999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verlock"/>
              <a:buNone/>
            </a:pPr>
            <a:r>
              <a:rPr lang="es-AR" sz="8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Propuesta</a:t>
            </a:r>
            <a:endParaRPr sz="8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58" name="Google Shape;158;p7"/>
          <p:cNvSpPr txBox="1"/>
          <p:nvPr>
            <p:ph idx="1" type="subTitle"/>
          </p:nvPr>
        </p:nvSpPr>
        <p:spPr>
          <a:xfrm>
            <a:off x="1" y="2522577"/>
            <a:ext cx="10282334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s-AR" sz="3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nuestra</a:t>
            </a:r>
            <a:endParaRPr sz="3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>
            <p:ph type="ctrTitle"/>
          </p:nvPr>
        </p:nvSpPr>
        <p:spPr>
          <a:xfrm>
            <a:off x="0" y="-86533"/>
            <a:ext cx="3610770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Propuesta</a:t>
            </a:r>
            <a:endParaRPr sz="4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65" name="Google Shape;165;p8"/>
          <p:cNvSpPr txBox="1"/>
          <p:nvPr>
            <p:ph idx="1" type="subTitle"/>
          </p:nvPr>
        </p:nvSpPr>
        <p:spPr>
          <a:xfrm>
            <a:off x="1" y="179427"/>
            <a:ext cx="2628899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nuestra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66" name="Google Shape;166;p8"/>
          <p:cNvSpPr/>
          <p:nvPr/>
        </p:nvSpPr>
        <p:spPr>
          <a:xfrm rot="10800000">
            <a:off x="5029200" y="0"/>
            <a:ext cx="7162800" cy="1293778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8"/>
          <p:cNvGrpSpPr/>
          <p:nvPr/>
        </p:nvGrpSpPr>
        <p:grpSpPr>
          <a:xfrm>
            <a:off x="4548287" y="1468931"/>
            <a:ext cx="2067878" cy="4165725"/>
            <a:chOff x="1607820" y="731520"/>
            <a:chExt cx="1577340" cy="3177540"/>
          </a:xfrm>
        </p:grpSpPr>
        <p:sp>
          <p:nvSpPr>
            <p:cNvPr id="168" name="Google Shape;168;p8"/>
            <p:cNvSpPr/>
            <p:nvPr/>
          </p:nvSpPr>
          <p:spPr>
            <a:xfrm>
              <a:off x="1607820" y="731520"/>
              <a:ext cx="1577340" cy="3177540"/>
            </a:xfrm>
            <a:prstGeom prst="roundRect">
              <a:avLst>
                <a:gd fmla="val 9710" name="adj"/>
              </a:avLst>
            </a:prstGeom>
            <a:solidFill>
              <a:schemeClr val="lt1"/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1639824" y="944881"/>
              <a:ext cx="1519428" cy="266700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312670" y="3680461"/>
              <a:ext cx="160020" cy="16002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2228850" y="815341"/>
              <a:ext cx="327660" cy="4571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5115" y="2516959"/>
            <a:ext cx="572320" cy="206966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cxnSp>
        <p:nvCxnSpPr>
          <p:cNvPr id="173" name="Google Shape;173;p8"/>
          <p:cNvCxnSpPr/>
          <p:nvPr/>
        </p:nvCxnSpPr>
        <p:spPr>
          <a:xfrm>
            <a:off x="1885307" y="3582815"/>
            <a:ext cx="123825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174" name="Google Shape;174;p8"/>
          <p:cNvSpPr/>
          <p:nvPr/>
        </p:nvSpPr>
        <p:spPr>
          <a:xfrm>
            <a:off x="3523607" y="3419475"/>
            <a:ext cx="409575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3350" y="3504286"/>
            <a:ext cx="488104" cy="85985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4769" y="2555059"/>
            <a:ext cx="485266" cy="9024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5961851" y="2624774"/>
            <a:ext cx="447937" cy="73106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178" name="Google Shape;178;p8"/>
          <p:cNvGrpSpPr/>
          <p:nvPr/>
        </p:nvGrpSpPr>
        <p:grpSpPr>
          <a:xfrm>
            <a:off x="8111638" y="1581098"/>
            <a:ext cx="1600947" cy="1354998"/>
            <a:chOff x="7539714" y="1748645"/>
            <a:chExt cx="1600947" cy="1354998"/>
          </a:xfrm>
        </p:grpSpPr>
        <p:pic>
          <p:nvPicPr>
            <p:cNvPr id="179" name="Google Shape;179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8107347" y="2372577"/>
              <a:ext cx="447937" cy="73106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80" name="Google Shape;180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03065" y="1877056"/>
              <a:ext cx="468260" cy="8708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81" name="Google Shape;181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9100277">
              <a:off x="7686348" y="2272035"/>
              <a:ext cx="447937" cy="73106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82" name="Google Shape;182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1589670">
              <a:off x="7877452" y="1806304"/>
              <a:ext cx="459790" cy="855048"/>
            </a:xfrm>
            <a:prstGeom prst="rect">
              <a:avLst/>
            </a:prstGeom>
            <a:blipFill rotWithShape="1">
              <a:blip r:embed="rId8">
                <a:alphaModFix amt="10000"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83" name="Google Shape;183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8841634">
              <a:off x="8530942" y="2253826"/>
              <a:ext cx="447937" cy="73106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84" name="Google Shape;184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-1794756">
              <a:off x="8320303" y="1815853"/>
              <a:ext cx="459790" cy="85504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85" name="Google Shape;185;p8"/>
          <p:cNvSpPr/>
          <p:nvPr/>
        </p:nvSpPr>
        <p:spPr>
          <a:xfrm rot="-2109755">
            <a:off x="7062096" y="2815771"/>
            <a:ext cx="409575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8"/>
          <p:cNvGrpSpPr/>
          <p:nvPr/>
        </p:nvGrpSpPr>
        <p:grpSpPr>
          <a:xfrm>
            <a:off x="7990628" y="3742041"/>
            <a:ext cx="1908036" cy="1667238"/>
            <a:chOff x="7768527" y="3876029"/>
            <a:chExt cx="2075441" cy="1813516"/>
          </a:xfrm>
        </p:grpSpPr>
        <p:pic>
          <p:nvPicPr>
            <p:cNvPr id="187" name="Google Shape;187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21047" y="4006963"/>
              <a:ext cx="622921" cy="1159325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88" name="Google Shape;188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92060" y="3876029"/>
              <a:ext cx="614090" cy="1216314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89" name="Google Shape;189;p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768527" y="3982661"/>
              <a:ext cx="561828" cy="1097905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90" name="Google Shape;190;p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535548" y="4855093"/>
              <a:ext cx="473682" cy="83445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91" name="Google Shape;191;p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276169" y="4851606"/>
              <a:ext cx="473682" cy="83445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92" name="Google Shape;192;p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816142" y="4854358"/>
              <a:ext cx="473682" cy="83445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93" name="Google Shape;193;p8"/>
          <p:cNvSpPr/>
          <p:nvPr/>
        </p:nvSpPr>
        <p:spPr>
          <a:xfrm>
            <a:off x="5401113" y="2830226"/>
            <a:ext cx="431515" cy="431515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 rot="2164734">
            <a:off x="7092572" y="3899081"/>
            <a:ext cx="409575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48189" y="3582815"/>
            <a:ext cx="717709" cy="133573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96" name="Google Shape;196;p8"/>
          <p:cNvSpPr/>
          <p:nvPr/>
        </p:nvSpPr>
        <p:spPr>
          <a:xfrm>
            <a:off x="5373400" y="3696275"/>
            <a:ext cx="431515" cy="431515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1" y="6277232"/>
            <a:ext cx="3917091" cy="580768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641102">
            <a:off x="4472260" y="837148"/>
            <a:ext cx="6827778" cy="5360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"/>
          <p:cNvSpPr txBox="1"/>
          <p:nvPr>
            <p:ph type="ctrTitle"/>
          </p:nvPr>
        </p:nvSpPr>
        <p:spPr>
          <a:xfrm>
            <a:off x="-1" y="2456642"/>
            <a:ext cx="12191999" cy="1882094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verlock"/>
              <a:buNone/>
            </a:pPr>
            <a:r>
              <a:rPr lang="es-AR" sz="8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Funciona</a:t>
            </a:r>
            <a:endParaRPr sz="8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05" name="Google Shape;205;p9"/>
          <p:cNvSpPr txBox="1"/>
          <p:nvPr>
            <p:ph idx="1" type="subTitle"/>
          </p:nvPr>
        </p:nvSpPr>
        <p:spPr>
          <a:xfrm>
            <a:off x="1" y="2522577"/>
            <a:ext cx="10347648" cy="836448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s-AR" sz="3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como</a:t>
            </a:r>
            <a:endParaRPr sz="3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